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86" r:id="rId9"/>
    <p:sldId id="287" r:id="rId10"/>
    <p:sldId id="270" r:id="rId11"/>
    <p:sldId id="271" r:id="rId12"/>
    <p:sldId id="272" r:id="rId13"/>
    <p:sldId id="278" r:id="rId14"/>
    <p:sldId id="280" r:id="rId15"/>
    <p:sldId id="276" r:id="rId16"/>
    <p:sldId id="284" r:id="rId17"/>
    <p:sldId id="283" r:id="rId18"/>
    <p:sldId id="285" r:id="rId19"/>
    <p:sldId id="269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27549-3608-4F47-8F24-28267BA87F92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82209-C45D-4367-9FE6-1AA4444886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76707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27549-3608-4F47-8F24-28267BA87F92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82209-C45D-4367-9FE6-1AA4444886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9219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27549-3608-4F47-8F24-28267BA87F92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82209-C45D-4367-9FE6-1AA4444886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22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27549-3608-4F47-8F24-28267BA87F92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82209-C45D-4367-9FE6-1AA4444886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438112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27549-3608-4F47-8F24-28267BA87F92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82209-C45D-4367-9FE6-1AA4444886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457688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27549-3608-4F47-8F24-28267BA87F92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82209-C45D-4367-9FE6-1AA4444886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220207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27549-3608-4F47-8F24-28267BA87F92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82209-C45D-4367-9FE6-1AA4444886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792389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27549-3608-4F47-8F24-28267BA87F92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82209-C45D-4367-9FE6-1AA4444886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3368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27549-3608-4F47-8F24-28267BA87F92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82209-C45D-4367-9FE6-1AA4444886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40532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27549-3608-4F47-8F24-28267BA87F92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82209-C45D-4367-9FE6-1AA4444886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8136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27549-3608-4F47-8F24-28267BA87F92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82209-C45D-4367-9FE6-1AA4444886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53932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27549-3608-4F47-8F24-28267BA87F92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82209-C45D-4367-9FE6-1AA4444886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29210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27549-3608-4F47-8F24-28267BA87F92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82209-C45D-4367-9FE6-1AA4444886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36683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27549-3608-4F47-8F24-28267BA87F92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82209-C45D-4367-9FE6-1AA4444886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5495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27549-3608-4F47-8F24-28267BA87F92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82209-C45D-4367-9FE6-1AA4444886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55192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27549-3608-4F47-8F24-28267BA87F92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82209-C45D-4367-9FE6-1AA4444886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3045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27549-3608-4F47-8F24-28267BA87F92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9A82209-C45D-4367-9FE6-1AA4444886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2738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4500" dirty="0" smtClean="0">
                <a:solidFill>
                  <a:schemeClr val="tx1"/>
                </a:solidFill>
              </a:rPr>
              <a:t>Финансовая грамотность как компонент функциональной грамотности</a:t>
            </a:r>
            <a:r>
              <a:rPr lang="ru-RU" sz="4500" dirty="0" smtClean="0"/>
              <a:t> </a:t>
            </a:r>
            <a:endParaRPr lang="ru-RU" sz="45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3839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География.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Тема «Международные экономические отношения»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Учащиеся выполняют </a:t>
            </a:r>
            <a:r>
              <a:rPr lang="ru-RU" sz="3600" dirty="0"/>
              <a:t>задания на соответствие денежной валюты и ее государственной принадлежности, способствующие формированию финансовой грамотности</a:t>
            </a:r>
          </a:p>
        </p:txBody>
      </p:sp>
    </p:spTree>
    <p:extLst>
      <p:ext uri="{BB962C8B-B14F-4D97-AF65-F5344CB8AC3E}">
        <p14:creationId xmlns="" xmlns:p14="http://schemas.microsoft.com/office/powerpoint/2010/main" val="243733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3267" y="243840"/>
            <a:ext cx="8596668" cy="74089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География (8 класс)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815926"/>
            <a:ext cx="8596668" cy="6042074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 бюджета.</a:t>
            </a:r>
          </a:p>
          <a:p>
            <a:pPr>
              <a:lnSpc>
                <a:spcPct val="120000"/>
              </a:lnSpc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Наташа помогает родителям в составлении семейного бюджета. У нее получился такой список: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1.Коммунальные платежи- 5000 рублей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2.Продукты питания – 25000 рублей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3.Пособие по уходу за ребенком- 6000 рублей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4.Покупка одежды и обуви- 3000 рублей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5.Пенсия бабушки- 11000 рублей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6.Занятия в музыкальной школе- 1500 рублей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7.Зарплата и премия родителей- 45000 рублей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8.Телефон и интернет- 1100 рублей</a:t>
            </a:r>
          </a:p>
          <a:p>
            <a:pPr>
              <a:lnSpc>
                <a:spcPct val="120000"/>
              </a:lnSpc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-Отметьте пункты ,которые отражают доходы семьи Наташи.</a:t>
            </a:r>
          </a:p>
          <a:p>
            <a:pPr>
              <a:lnSpc>
                <a:spcPct val="120000"/>
              </a:lnSpc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-Сможет ли семья Наташи в этом месяце сделать сбережения  для поездки летом на Байкал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dirty="0"/>
              <a:t> 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381259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Математика.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defTabSz="1008063"/>
            <a:r>
              <a:rPr lang="ru-RU" sz="2500" dirty="0">
                <a:solidFill>
                  <a:schemeClr val="tx1"/>
                </a:solidFill>
                <a:latin typeface="Times New Roman" pitchFamily="18" charset="0"/>
              </a:rPr>
              <a:t>Главный путь решения </a:t>
            </a: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</a:rPr>
              <a:t>воспитательных </a:t>
            </a:r>
            <a:r>
              <a:rPr lang="ru-RU" sz="2500" dirty="0">
                <a:solidFill>
                  <a:schemeClr val="tx1"/>
                </a:solidFill>
                <a:latin typeface="Times New Roman" pitchFamily="18" charset="0"/>
              </a:rPr>
              <a:t>задач на   уроке математики – всемерное укрепление связи обучения с жизнью, с практикой. А эта связь осуществляется через содержание задач, которые несут информацию о труде, о профессиях, о спорте, об истории, </a:t>
            </a: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</a:rPr>
              <a:t>об </a:t>
            </a:r>
            <a:r>
              <a:rPr lang="ru-RU" sz="2500" dirty="0">
                <a:solidFill>
                  <a:schemeClr val="tx1"/>
                </a:solidFill>
                <a:latin typeface="Times New Roman" pitchFamily="18" charset="0"/>
              </a:rPr>
              <a:t>экономике и других областях жизни.</a:t>
            </a:r>
            <a:endParaRPr lang="ru-RU" sz="2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320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Задача: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7385" y="1403254"/>
            <a:ext cx="777686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Таксист за месяц проехал 7000 км. Цена бензина 22 рубля за литр. Средний расход бензина на 100 км составляет 10 литров. Сколько рублей потратил таксист за этот месяц на бензин?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/>
              <a:t>Налог на доходы составляет 13% от заработной платы. Заработная плата Ивана Кузьмича равна </a:t>
            </a:r>
            <a:r>
              <a:rPr lang="ru-RU" sz="2400" dirty="0" smtClean="0"/>
              <a:t>     12 </a:t>
            </a:r>
            <a:r>
              <a:rPr lang="ru-RU" sz="2400" dirty="0"/>
              <a:t>000 рублей. Сколько рублей он получит после вычета налога на доходы?</a:t>
            </a: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374324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640" y="303735"/>
            <a:ext cx="10018713" cy="1378526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Английский язык: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Составление диалога : «В банке»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Ð´Ð¸Ð°Ð»Ð¾Ð³ Ð½Ð° Ð°Ð½Ð³Ð»Ð¸Ð¹ÑÐºÐ¾Ð¼ ÑÐ·ÑÐºÐµ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98" y="1915058"/>
            <a:ext cx="3572487" cy="33581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91791" y="1735063"/>
            <a:ext cx="6096000" cy="465396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525"/>
              </a:spcBef>
              <a:spcAft>
                <a:spcPts val="525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Clerk: Good morning! What can I do for you?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525"/>
              </a:spcBef>
              <a:spcAft>
                <a:spcPts val="525"/>
              </a:spcAft>
            </a:pP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Browny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I would like to get a 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credit card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525"/>
              </a:spcBef>
              <a:spcAft>
                <a:spcPts val="525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Clerk: Your 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ID card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please?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525"/>
              </a:spcBef>
              <a:spcAft>
                <a:spcPts val="525"/>
              </a:spcAft>
            </a:pP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Browny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Here you are.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525"/>
              </a:spcBef>
              <a:spcAft>
                <a:spcPts val="525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Clerk: All right. But you have to pay for it. Could you do it now, please?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525"/>
              </a:spcBef>
              <a:spcAft>
                <a:spcPts val="525"/>
              </a:spcAft>
            </a:pP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Browny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Certainly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Here you are.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525"/>
              </a:spcBef>
              <a:spcAft>
                <a:spcPts val="525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Clerk: Thank you. 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525"/>
              </a:spcBef>
              <a:spcAft>
                <a:spcPts val="525"/>
              </a:spcAft>
            </a:pP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Browny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How can I use it?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525"/>
              </a:spcBef>
              <a:spcAft>
                <a:spcPts val="525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Clerk: You will get an 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instruction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how to use it.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525"/>
              </a:spcBef>
              <a:spcAft>
                <a:spcPts val="525"/>
              </a:spcAft>
            </a:pP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Browny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Thank you. Good Bye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Clerk: You are welcome!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727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Английский язык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8183" y="1415001"/>
            <a:ext cx="8596668" cy="3880773"/>
          </a:xfrm>
        </p:spPr>
        <p:txBody>
          <a:bodyPr>
            <a:noAutofit/>
          </a:bodyPr>
          <a:lstStyle/>
          <a:p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 еще в младшем звене знакомятся с денежными знаками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англоговорящих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стран. </a:t>
            </a:r>
            <a:b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этой темы обучающиеся составляют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свой список покупок. Предварительно до составления списка обговорить с учащимися о продуктах, которые необходимы, используя конструкцию 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have got/ I have not got</a:t>
            </a: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390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183" y="187570"/>
            <a:ext cx="8596668" cy="54395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Начальная школа.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1574" y="900332"/>
            <a:ext cx="9782848" cy="5767754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2600" b="1" i="1" dirty="0"/>
              <a:t>КАК РАЗУМНО ДЕЛАТЬ ПОКУПКИ </a:t>
            </a:r>
          </a:p>
          <a:p>
            <a:pPr>
              <a:buAutoNum type="arabicPeriod"/>
            </a:pPr>
            <a:r>
              <a:rPr lang="ru-RU" sz="2600" dirty="0"/>
              <a:t>Найди пару. Соедините стрелочками пословицы и советы покупателям с похожим смыслом. </a:t>
            </a:r>
            <a:endParaRPr lang="ru-RU" sz="2600" dirty="0" smtClean="0"/>
          </a:p>
          <a:p>
            <a:pPr>
              <a:buNone/>
            </a:pPr>
            <a:r>
              <a:rPr lang="ru-RU" sz="2600" b="1" i="1" dirty="0" smtClean="0"/>
              <a:t>                  ПОСЛОВИЦЫ                                        СОВЕТ ПОКУПАТЕЛЯМ </a:t>
            </a:r>
            <a:endParaRPr lang="ru-RU" sz="2600" b="1" i="1" dirty="0"/>
          </a:p>
          <a:p>
            <a:r>
              <a:rPr lang="ru-RU" sz="2600" dirty="0"/>
              <a:t>Скупой платит дважды.      </a:t>
            </a:r>
            <a:r>
              <a:rPr lang="ru-RU" sz="2600" dirty="0" smtClean="0"/>
              <a:t>  </a:t>
            </a:r>
            <a:r>
              <a:rPr lang="ru-RU" sz="2600" dirty="0"/>
              <a:t>Перед тем как купить товар, внимательно изучи его. </a:t>
            </a:r>
          </a:p>
          <a:p>
            <a:endParaRPr lang="ru-RU" sz="2600" dirty="0"/>
          </a:p>
          <a:p>
            <a:r>
              <a:rPr lang="ru-RU" sz="2600" dirty="0"/>
              <a:t>Покупать, так по сторонам не зевать: </a:t>
            </a:r>
            <a:r>
              <a:rPr lang="ru-RU" sz="2600" dirty="0" smtClean="0"/>
              <a:t>               На все покупки нужны деньги. </a:t>
            </a:r>
          </a:p>
          <a:p>
            <a:pPr>
              <a:buNone/>
            </a:pPr>
            <a:r>
              <a:rPr lang="ru-RU" sz="2600" dirty="0" smtClean="0"/>
              <a:t>        твои </a:t>
            </a:r>
            <a:r>
              <a:rPr lang="ru-RU" sz="2600" dirty="0"/>
              <a:t>деньги – твои и глаза. </a:t>
            </a:r>
          </a:p>
          <a:p>
            <a:endParaRPr lang="ru-RU" sz="2600" dirty="0"/>
          </a:p>
          <a:p>
            <a:endParaRPr lang="ru-RU" sz="2600" dirty="0"/>
          </a:p>
          <a:p>
            <a:r>
              <a:rPr lang="ru-RU" sz="2600" dirty="0"/>
              <a:t>Без счёту и денег нету.               </a:t>
            </a:r>
            <a:r>
              <a:rPr lang="ru-RU" sz="2600" dirty="0" smtClean="0"/>
              <a:t>Очень </a:t>
            </a:r>
            <a:r>
              <a:rPr lang="ru-RU" sz="2600" dirty="0"/>
              <a:t>дешёвый товар может </a:t>
            </a:r>
            <a:r>
              <a:rPr lang="ru-RU" sz="2600" dirty="0" smtClean="0"/>
              <a:t>быть некачественным и</a:t>
            </a:r>
          </a:p>
          <a:p>
            <a:pPr>
              <a:buNone/>
            </a:pPr>
            <a:r>
              <a:rPr lang="ru-RU" sz="2600" dirty="0" smtClean="0"/>
              <a:t>                                                                  быстро придёт в негодность. </a:t>
            </a:r>
          </a:p>
          <a:p>
            <a:endParaRPr lang="ru-RU" sz="2600" dirty="0"/>
          </a:p>
          <a:p>
            <a:r>
              <a:rPr lang="ru-RU" sz="2600" dirty="0"/>
              <a:t>За ничто ничего не </a:t>
            </a:r>
            <a:r>
              <a:rPr lang="ru-RU" sz="2600" dirty="0" smtClean="0"/>
              <a:t>купишь.                          Не </a:t>
            </a:r>
            <a:r>
              <a:rPr lang="ru-RU" sz="2600" dirty="0"/>
              <a:t>трать деньги понапрасну, </a:t>
            </a:r>
            <a:endParaRPr lang="ru-RU" sz="2600" dirty="0" smtClean="0"/>
          </a:p>
          <a:p>
            <a:pPr>
              <a:buNone/>
            </a:pPr>
            <a:r>
              <a:rPr lang="ru-RU" sz="2600" dirty="0" smtClean="0"/>
              <a:t>                                                                          иначе </a:t>
            </a:r>
            <a:r>
              <a:rPr lang="ru-RU" sz="2600" dirty="0"/>
              <a:t>их может не хватить на</a:t>
            </a:r>
          </a:p>
          <a:p>
            <a:r>
              <a:rPr lang="ru-RU" sz="2600" dirty="0"/>
              <a:t>                                                                    самые необходимые вещи.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5297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667247350"/>
              </p:ext>
            </p:extLst>
          </p:nvPr>
        </p:nvGraphicFramePr>
        <p:xfrm>
          <a:off x="1288473" y="180109"/>
          <a:ext cx="6636328" cy="6511636"/>
        </p:xfrm>
        <a:graphic>
          <a:graphicData uri="http://schemas.openxmlformats.org/presentationml/2006/ole">
            <p:oleObj spid="_x0000_s1029" name="Acrobat Document" r:id="rId3" imgW="5393880" imgH="7656840" progId="Acrobat.Document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419223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794457578"/>
              </p:ext>
            </p:extLst>
          </p:nvPr>
        </p:nvGraphicFramePr>
        <p:xfrm>
          <a:off x="1911926" y="249382"/>
          <a:ext cx="6719455" cy="6359235"/>
        </p:xfrm>
        <a:graphic>
          <a:graphicData uri="http://schemas.openxmlformats.org/presentationml/2006/ole">
            <p:oleObj spid="_x0000_s3076" name="Acrobat Document" r:id="rId3" imgW="5393880" imgH="7656840" progId="Acrobat.Document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78807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8873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Вывод: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163783"/>
            <a:ext cx="8596668" cy="487758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Задания по финансовой грамотности не просто помогают определить могут ли учащиеся воспроизводить знания, а также проверяют насколько хорошо учащиеся могут применять полученные знания в незнакомых условиях, как в школе, так и за ее пределами. Этот подход отражает тот факт, что современная экономика вознаграждает людей не за то, что они знают, а за то, что они могут делать с тем, что они знают.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281657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300" dirty="0" smtClean="0">
                <a:solidFill>
                  <a:schemeClr val="tx1"/>
                </a:solidFill>
              </a:rPr>
              <a:t>Финансовая грамотность  </a:t>
            </a:r>
            <a:endParaRPr lang="ru-RU" sz="43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700" dirty="0"/>
              <a:t>п</a:t>
            </a:r>
            <a:r>
              <a:rPr lang="ru-RU" sz="2700" dirty="0" smtClean="0"/>
              <a:t>редставляет собой знание и понимание финансовых понятий и рисков, а также навыки, мотивацию и уверенность, необходимые для принятия эффективных решений в разнообразных финансовых ситуациях, способствующих улучшению финансового благополучия личности и общества, а также возможности участия в экономической жизни.</a:t>
            </a:r>
            <a:endParaRPr lang="ru-RU" sz="2700" dirty="0"/>
          </a:p>
        </p:txBody>
      </p:sp>
    </p:spTree>
    <p:extLst>
      <p:ext uri="{BB962C8B-B14F-4D97-AF65-F5344CB8AC3E}">
        <p14:creationId xmlns="" xmlns:p14="http://schemas.microsoft.com/office/powerpoint/2010/main" val="266869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500" dirty="0" smtClean="0">
                <a:solidFill>
                  <a:schemeClr val="tx1"/>
                </a:solidFill>
              </a:rPr>
              <a:t>Задания по финансовой грамотности имеют ряд отличий от заданий других учебных предметов:</a:t>
            </a:r>
            <a:endParaRPr lang="ru-RU" sz="25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75583"/>
            <a:ext cx="8596668" cy="4465780"/>
          </a:xfrm>
        </p:spPr>
        <p:txBody>
          <a:bodyPr>
            <a:noAutofit/>
          </a:bodyPr>
          <a:lstStyle/>
          <a:p>
            <a:r>
              <a:rPr lang="ru-RU" sz="2000" dirty="0" smtClean="0"/>
              <a:t>Все задания предъявляются на основе определенной жизненной ситуации, понятной учащимися и похожей на возникающие в повседневной жизни (кредит, депозит, страхование и т.п.)</a:t>
            </a:r>
          </a:p>
          <a:p>
            <a:r>
              <a:rPr lang="ru-RU" sz="2000" dirty="0" smtClean="0"/>
              <a:t>В каждой ситуации действуют конкретные люди, среди которых ровесники учащихся, члены их семей, одноклассники, друзья</a:t>
            </a:r>
          </a:p>
          <a:p>
            <a:r>
              <a:rPr lang="ru-RU" sz="2000" dirty="0" smtClean="0"/>
              <a:t>Обстоятельства, в которые попадают герои описываемых ситуаций, отличаются повседневностью, и варианты предлагаемых героям действий близки и понятны школьникам</a:t>
            </a:r>
          </a:p>
          <a:p>
            <a:r>
              <a:rPr lang="ru-RU" sz="2000" dirty="0" smtClean="0"/>
              <a:t>Ситуации и задачи изложены простым, понятным языком.</a:t>
            </a:r>
          </a:p>
          <a:p>
            <a:r>
              <a:rPr lang="ru-RU" sz="2000" dirty="0" smtClean="0"/>
              <a:t>По каждой ситуации предлагается серия заданий-задач, требующих определенных интеллектуальных действий разной степени сложности.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327297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500" dirty="0" smtClean="0">
                <a:solidFill>
                  <a:schemeClr val="tx1"/>
                </a:solidFill>
              </a:rPr>
              <a:t>Примерные задания по формированию финансовой грамотности на учебных занятиях:</a:t>
            </a:r>
            <a:endParaRPr lang="ru-RU" sz="45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4297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6167438" y="274638"/>
            <a:ext cx="4392612" cy="6583362"/>
          </a:xfrm>
        </p:spPr>
        <p:txBody>
          <a:bodyPr>
            <a:normAutofit/>
          </a:bodyPr>
          <a:lstStyle/>
          <a:p>
            <a:pPr algn="l"/>
            <a:r>
              <a:rPr lang="ru-RU" altLang="ru-RU" sz="2300" dirty="0" smtClean="0">
                <a:solidFill>
                  <a:schemeClr val="tx1"/>
                </a:solidFill>
              </a:rPr>
              <a:t>1</a:t>
            </a:r>
            <a:r>
              <a:rPr lang="ru-RU" altLang="ru-RU" sz="2300" dirty="0">
                <a:solidFill>
                  <a:schemeClr val="tx1"/>
                </a:solidFill>
              </a:rPr>
              <a:t>. </a:t>
            </a:r>
            <a:r>
              <a:rPr lang="ru-RU" altLang="ru-RU" sz="2300" u="sng" dirty="0">
                <a:solidFill>
                  <a:schemeClr val="tx1"/>
                </a:solidFill>
              </a:rPr>
              <a:t>математика</a:t>
            </a:r>
            <a:r>
              <a:rPr lang="ru-RU" altLang="ru-RU" sz="2300" dirty="0">
                <a:solidFill>
                  <a:schemeClr val="tx1"/>
                </a:solidFill>
              </a:rPr>
              <a:t/>
            </a:r>
            <a:br>
              <a:rPr lang="ru-RU" altLang="ru-RU" sz="2300" dirty="0">
                <a:solidFill>
                  <a:schemeClr val="tx1"/>
                </a:solidFill>
              </a:rPr>
            </a:br>
            <a:r>
              <a:rPr lang="ru-RU" altLang="ru-RU" sz="2300" dirty="0">
                <a:solidFill>
                  <a:schemeClr val="tx1"/>
                </a:solidFill>
              </a:rPr>
              <a:t>сложение, вычитание, проценты, соотношение к целому, десятичные числа</a:t>
            </a:r>
            <a:br>
              <a:rPr lang="ru-RU" altLang="ru-RU" sz="2300" dirty="0">
                <a:solidFill>
                  <a:schemeClr val="tx1"/>
                </a:solidFill>
              </a:rPr>
            </a:br>
            <a:r>
              <a:rPr lang="ru-RU" altLang="ru-RU" sz="2300" dirty="0">
                <a:solidFill>
                  <a:schemeClr val="tx1"/>
                </a:solidFill>
              </a:rPr>
              <a:t>2. </a:t>
            </a:r>
            <a:r>
              <a:rPr lang="ru-RU" altLang="ru-RU" sz="2300" u="sng" dirty="0">
                <a:solidFill>
                  <a:schemeClr val="tx1"/>
                </a:solidFill>
              </a:rPr>
              <a:t>обществознание</a:t>
            </a:r>
            <a:r>
              <a:rPr lang="ru-RU" altLang="ru-RU" sz="2300" dirty="0">
                <a:solidFill>
                  <a:schemeClr val="tx1"/>
                </a:solidFill>
              </a:rPr>
              <a:t/>
            </a:r>
            <a:br>
              <a:rPr lang="ru-RU" altLang="ru-RU" sz="2300" dirty="0">
                <a:solidFill>
                  <a:schemeClr val="tx1"/>
                </a:solidFill>
              </a:rPr>
            </a:br>
            <a:r>
              <a:rPr lang="ru-RU" altLang="ru-RU" sz="2300" dirty="0">
                <a:solidFill>
                  <a:schemeClr val="tx1"/>
                </a:solidFill>
              </a:rPr>
              <a:t>деньги, расходы семьи, налоги, скидки, торговая марка, </a:t>
            </a:r>
            <a:r>
              <a:rPr lang="ru-RU" altLang="ru-RU" sz="2300" dirty="0" smtClean="0">
                <a:solidFill>
                  <a:schemeClr val="tx1"/>
                </a:solidFill>
              </a:rPr>
              <a:t>акции</a:t>
            </a:r>
            <a:r>
              <a:rPr lang="ru-RU" altLang="ru-RU" sz="2300" dirty="0">
                <a:solidFill>
                  <a:schemeClr val="tx1"/>
                </a:solidFill>
              </a:rPr>
              <a:t/>
            </a:r>
            <a:br>
              <a:rPr lang="ru-RU" altLang="ru-RU" sz="2300" dirty="0">
                <a:solidFill>
                  <a:schemeClr val="tx1"/>
                </a:solidFill>
              </a:rPr>
            </a:br>
            <a:r>
              <a:rPr lang="ru-RU" altLang="ru-RU" sz="2300" dirty="0" smtClean="0">
                <a:solidFill>
                  <a:schemeClr val="tx1"/>
                </a:solidFill>
              </a:rPr>
              <a:t>3. </a:t>
            </a:r>
            <a:r>
              <a:rPr lang="ru-RU" altLang="ru-RU" sz="2300" u="sng" dirty="0" smtClean="0">
                <a:solidFill>
                  <a:schemeClr val="tx1"/>
                </a:solidFill>
              </a:rPr>
              <a:t>география</a:t>
            </a:r>
            <a:r>
              <a:rPr lang="ru-RU" altLang="ru-RU" sz="2300" dirty="0">
                <a:solidFill>
                  <a:schemeClr val="tx1"/>
                </a:solidFill>
              </a:rPr>
              <a:t/>
            </a:r>
            <a:br>
              <a:rPr lang="ru-RU" altLang="ru-RU" sz="2300" dirty="0">
                <a:solidFill>
                  <a:schemeClr val="tx1"/>
                </a:solidFill>
              </a:rPr>
            </a:br>
            <a:r>
              <a:rPr lang="ru-RU" altLang="ru-RU" sz="2300" dirty="0">
                <a:solidFill>
                  <a:schemeClr val="tx1"/>
                </a:solidFill>
              </a:rPr>
              <a:t>адрес, работа с картой, разработка маршрута</a:t>
            </a:r>
            <a:br>
              <a:rPr lang="ru-RU" altLang="ru-RU" sz="2300" dirty="0">
                <a:solidFill>
                  <a:schemeClr val="tx1"/>
                </a:solidFill>
              </a:rPr>
            </a:br>
            <a:r>
              <a:rPr lang="ru-RU" altLang="ru-RU" sz="2300" dirty="0" smtClean="0">
                <a:solidFill>
                  <a:schemeClr val="tx1"/>
                </a:solidFill>
              </a:rPr>
              <a:t>5. </a:t>
            </a:r>
            <a:r>
              <a:rPr lang="ru-RU" altLang="ru-RU" sz="2300" u="sng" dirty="0">
                <a:solidFill>
                  <a:schemeClr val="tx1"/>
                </a:solidFill>
              </a:rPr>
              <a:t>о</a:t>
            </a:r>
            <a:r>
              <a:rPr lang="ru-RU" altLang="ru-RU" sz="2300" u="sng" dirty="0" smtClean="0">
                <a:solidFill>
                  <a:schemeClr val="tx1"/>
                </a:solidFill>
              </a:rPr>
              <a:t>кружающий </a:t>
            </a:r>
            <a:r>
              <a:rPr lang="ru-RU" altLang="ru-RU" sz="2300" u="sng" dirty="0">
                <a:solidFill>
                  <a:schemeClr val="tx1"/>
                </a:solidFill>
              </a:rPr>
              <a:t>мир</a:t>
            </a:r>
            <a:br>
              <a:rPr lang="ru-RU" altLang="ru-RU" sz="2300" u="sng" dirty="0">
                <a:solidFill>
                  <a:schemeClr val="tx1"/>
                </a:solidFill>
              </a:rPr>
            </a:br>
            <a:r>
              <a:rPr lang="ru-RU" altLang="ru-RU" sz="2300" dirty="0">
                <a:solidFill>
                  <a:schemeClr val="tx1"/>
                </a:solidFill>
              </a:rPr>
              <a:t>фрукты, овощи, экология(пакет)</a:t>
            </a:r>
            <a:br>
              <a:rPr lang="ru-RU" altLang="ru-RU" sz="2300" dirty="0">
                <a:solidFill>
                  <a:schemeClr val="tx1"/>
                </a:solidFill>
              </a:rPr>
            </a:br>
            <a:r>
              <a:rPr lang="ru-RU" altLang="ru-RU" sz="2300" dirty="0" smtClean="0">
                <a:solidFill>
                  <a:schemeClr val="tx1"/>
                </a:solidFill>
              </a:rPr>
              <a:t>6. </a:t>
            </a:r>
            <a:r>
              <a:rPr lang="ru-RU" altLang="ru-RU" sz="2300" u="sng" dirty="0">
                <a:solidFill>
                  <a:schemeClr val="tx1"/>
                </a:solidFill>
              </a:rPr>
              <a:t>трудовое обучение </a:t>
            </a:r>
            <a:br>
              <a:rPr lang="ru-RU" altLang="ru-RU" sz="2300" u="sng" dirty="0">
                <a:solidFill>
                  <a:schemeClr val="tx1"/>
                </a:solidFill>
              </a:rPr>
            </a:br>
            <a:r>
              <a:rPr lang="ru-RU" altLang="ru-RU" sz="2300" dirty="0">
                <a:solidFill>
                  <a:schemeClr val="tx1"/>
                </a:solidFill>
              </a:rPr>
              <a:t>приготовить обед на данные продукты</a:t>
            </a:r>
          </a:p>
        </p:txBody>
      </p:sp>
      <p:pic>
        <p:nvPicPr>
          <p:cNvPr id="6147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74637"/>
            <a:ext cx="6167438" cy="6442075"/>
          </a:xfrm>
        </p:spPr>
      </p:pic>
    </p:spTree>
    <p:extLst>
      <p:ext uri="{BB962C8B-B14F-4D97-AF65-F5344CB8AC3E}">
        <p14:creationId xmlns="" xmlns:p14="http://schemas.microsoft.com/office/powerpoint/2010/main" val="420881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Обществознание.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Тема «Банки и банковская система»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300" dirty="0" smtClean="0"/>
              <a:t>Задание 1. Зайдите на официальный сайт Центрального банка России и определите рейтинг надежности банков. Затем перейдите на сайт выбранного банка (например, Сбербанка) и изучите, какие банковские услуги для физических лиц он оказывает. Где можно посмотреть сведения о наличии лицензии у коммерческого банка?</a:t>
            </a:r>
          </a:p>
          <a:p>
            <a:r>
              <a:rPr lang="ru-RU" sz="2300" dirty="0" smtClean="0"/>
              <a:t>Задание 2. Изучите ситуации и дайте рекомендации клиентам банка, какой депозит для них наиболее рационален.</a:t>
            </a:r>
            <a:endParaRPr lang="ru-RU" sz="2300" dirty="0"/>
          </a:p>
        </p:txBody>
      </p:sp>
    </p:spTree>
    <p:extLst>
      <p:ext uri="{BB962C8B-B14F-4D97-AF65-F5344CB8AC3E}">
        <p14:creationId xmlns="" xmlns:p14="http://schemas.microsoft.com/office/powerpoint/2010/main" val="368049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Тема «Экономика семьи»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47447"/>
            <a:ext cx="8596668" cy="449391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Интерес вызывает тема «Потребительская корзина и прожиточный минимум»:</a:t>
            </a:r>
          </a:p>
          <a:p>
            <a:r>
              <a:rPr lang="ru-RU" sz="2400" dirty="0" smtClean="0"/>
              <a:t>Что входит в состав потребительской корзины? В какие три группы можно объединить эти данные? (продукты питания, непродовольственные товары, услуги).</a:t>
            </a:r>
          </a:p>
          <a:p>
            <a:r>
              <a:rPr lang="ru-RU" sz="2400" dirty="0" smtClean="0"/>
              <a:t>Какие критерии учитываются при составлении данной корзины?</a:t>
            </a:r>
          </a:p>
          <a:p>
            <a:r>
              <a:rPr lang="ru-RU" sz="2400" dirty="0" smtClean="0"/>
              <a:t>Одинаков ли состав корзины для разных групп населения? От чего это зависит?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372278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i="1" dirty="0" smtClean="0">
                <a:solidFill>
                  <a:schemeClr val="tx1"/>
                </a:solidFill>
              </a:rPr>
              <a:t>Пример задачи по финансовой грамотности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ru-RU" altLang="ru-RU" sz="2800" b="1" dirty="0" smtClean="0">
                <a:solidFill>
                  <a:srgbClr val="002060"/>
                </a:solidFill>
              </a:rPr>
              <a:t>Семену пришло сообщение в социальной сети от его друга Петра: «Привет, Семен! Не выручишь деньгами до вторника? А то баланс на телефоне </a:t>
            </a:r>
            <a:r>
              <a:rPr lang="ru-RU" altLang="ru-RU" sz="2800" b="1" dirty="0" smtClean="0">
                <a:solidFill>
                  <a:srgbClr val="002060"/>
                </a:solidFill>
              </a:rPr>
              <a:t>отрицательный, а </a:t>
            </a:r>
            <a:r>
              <a:rPr lang="ru-RU" altLang="ru-RU" sz="2800" b="1" dirty="0" smtClean="0">
                <a:solidFill>
                  <a:srgbClr val="002060"/>
                </a:solidFill>
              </a:rPr>
              <a:t>срочно надо связаться с родителями. Скинь 500 рублей на номер ***».</a:t>
            </a:r>
          </a:p>
          <a:p>
            <a:pPr algn="just"/>
            <a:r>
              <a:rPr lang="ru-RU" altLang="ru-RU" sz="2800" b="1" dirty="0" smtClean="0">
                <a:solidFill>
                  <a:srgbClr val="C00000"/>
                </a:solidFill>
              </a:rPr>
              <a:t>В чём состоит опасность данной ситуации для личных финансов Семена? </a:t>
            </a:r>
          </a:p>
          <a:p>
            <a:pPr algn="just"/>
            <a:r>
              <a:rPr lang="ru-RU" altLang="ru-RU" sz="2800" b="1" dirty="0" smtClean="0">
                <a:solidFill>
                  <a:srgbClr val="C00000"/>
                </a:solidFill>
              </a:rPr>
              <a:t>Как ему правильно поступить в данной ситуации? </a:t>
            </a:r>
            <a:endParaRPr lang="ru-RU" altLang="ru-RU" sz="2800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506437"/>
            <a:ext cx="8596668" cy="5534925"/>
          </a:xfrm>
        </p:spPr>
        <p:txBody>
          <a:bodyPr/>
          <a:lstStyle/>
          <a:p>
            <a:pPr algn="just"/>
            <a:r>
              <a:rPr lang="ru-RU" altLang="ru-RU" sz="2800" b="1" dirty="0" smtClean="0">
                <a:solidFill>
                  <a:srgbClr val="002060"/>
                </a:solidFill>
              </a:rPr>
              <a:t>Роману Р. (18 лет) пришло SMS-сообщение от неизвестного абонента: «Уважаемый клиент! Ваша карта заблокирована, была попытка несанкционированного снятия денег. Для возобновления пользования счётом сообщите по телефону *** данные по Вашей карте: № и PIN-код. В ближайшее время вопрос будет решён. Банк Д.».</a:t>
            </a:r>
          </a:p>
          <a:p>
            <a:pPr algn="just"/>
            <a:r>
              <a:rPr lang="ru-RU" altLang="ru-RU" sz="2800" b="1" dirty="0" smtClean="0">
                <a:solidFill>
                  <a:srgbClr val="C00000"/>
                </a:solidFill>
              </a:rPr>
              <a:t>В чём состоит опасность данной ситуации для личных финансов Романа Р.? </a:t>
            </a:r>
          </a:p>
          <a:p>
            <a:pPr algn="just"/>
            <a:r>
              <a:rPr lang="ru-RU" altLang="ru-RU" sz="2800" b="1" dirty="0" smtClean="0">
                <a:solidFill>
                  <a:srgbClr val="C00000"/>
                </a:solidFill>
              </a:rPr>
              <a:t>Как ему правильно поступить в данной ситуации?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214</TotalTime>
  <Words>963</Words>
  <Application>Microsoft Office PowerPoint</Application>
  <PresentationFormat>Произвольный</PresentationFormat>
  <Paragraphs>79</Paragraphs>
  <Slides>19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Аспект</vt:lpstr>
      <vt:lpstr>Acrobat Document</vt:lpstr>
      <vt:lpstr>Финансовая грамотность как компонент функциональной грамотности </vt:lpstr>
      <vt:lpstr>Финансовая грамотность  </vt:lpstr>
      <vt:lpstr>Задания по финансовой грамотности имеют ряд отличий от заданий других учебных предметов:</vt:lpstr>
      <vt:lpstr>Примерные задания по формированию финансовой грамотности на учебных занятиях:</vt:lpstr>
      <vt:lpstr>1. математика сложение, вычитание, проценты, соотношение к целому, десятичные числа 2. обществознание деньги, расходы семьи, налоги, скидки, торговая марка, акции 3. география адрес, работа с картой, разработка маршрута 5. окружающий мир фрукты, овощи, экология(пакет) 6. трудовое обучение  приготовить обед на данные продукты</vt:lpstr>
      <vt:lpstr>Обществознание. Тема «Банки и банковская система»</vt:lpstr>
      <vt:lpstr>Тема «Экономика семьи»</vt:lpstr>
      <vt:lpstr>Пример задачи по финансовой грамотности</vt:lpstr>
      <vt:lpstr>Слайд 9</vt:lpstr>
      <vt:lpstr>География. Тема «Международные экономические отношения»</vt:lpstr>
      <vt:lpstr>География (8 класс)</vt:lpstr>
      <vt:lpstr>Математика.</vt:lpstr>
      <vt:lpstr>Задача:</vt:lpstr>
      <vt:lpstr>Английский язык: Составление диалога : «В банке»</vt:lpstr>
      <vt:lpstr>Английский язык</vt:lpstr>
      <vt:lpstr>Начальная школа.</vt:lpstr>
      <vt:lpstr>Слайд 17</vt:lpstr>
      <vt:lpstr>Слайд 18</vt:lpstr>
      <vt:lpstr>Вывод: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Финансовая грамотность как компонент функциональной грамотности</dc:title>
  <dc:creator>ACER</dc:creator>
  <cp:lastModifiedBy>Админ</cp:lastModifiedBy>
  <cp:revision>25</cp:revision>
  <dcterms:created xsi:type="dcterms:W3CDTF">2022-02-27T05:09:39Z</dcterms:created>
  <dcterms:modified xsi:type="dcterms:W3CDTF">2022-12-04T13:50:00Z</dcterms:modified>
</cp:coreProperties>
</file>